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E1BE-FDF2-4487-8A35-088F0F4971CE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B4AA9-FD43-4C70-946A-F0FC04B857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79EED-1940-4D23-9F6C-366C1BC854F1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7EB0-9521-4C0E-8BA7-F7E1DBF9B70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C76F1-B4AF-4B66-9038-298BBFF71956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65B4-5FCC-4910-A0F6-8FE2FE0D3F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65033-338A-489A-8945-E688CD65366E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920FB-F9FD-4C8C-81D0-5904BF4775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4600-13A1-42D5-947F-48DDEB0C76BB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134B4-50AE-4A40-94B6-5EEC8D6A52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A44E0-77A0-4D7F-817C-B898FEABD412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E8561-B8AD-400E-B4FD-7C3650805A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AE130-3D39-4046-AA5E-1C42250E4882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A00A-9441-4B04-834A-D60E18A1BA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D44EF-906E-4D8D-A0EE-82A3EE79F806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5F8C7-B2AA-409D-8F2C-F623938824F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C5ABB-D913-42E9-A737-5F954520B470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4ADA6-4E9F-4676-9190-6907A0F6CB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7B3-0004-43FE-A24C-A110E33757AC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CCC7E-1076-41A5-9C0F-BDFA0E398E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4333-1045-4288-B5F2-91F425831BCF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CB05-C5D1-4DFA-8B35-F83983D11D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A52041-D573-4225-A2E1-3F8CDB46B7AC}" type="datetimeFigureOut">
              <a:rPr lang="zh-CN" altLang="en-US"/>
              <a:pPr>
                <a:defRPr/>
              </a:pPr>
              <a:t>2022/4/6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CF91043-7830-4358-BC38-56DFD4B652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2484438" y="465138"/>
            <a:ext cx="3527425" cy="58737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sz="1800" b="1" smtClean="0"/>
              <a:t>中共南京红十字血液中心委员会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480175" y="44450"/>
            <a:ext cx="2376488" cy="1223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党委书记：周慧芳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党委副书记：张春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组织、统战委员：傅强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纪检、宣传委员：戴宇东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青年委员：张立波</a:t>
            </a:r>
          </a:p>
        </p:txBody>
      </p:sp>
      <p:cxnSp>
        <p:nvCxnSpPr>
          <p:cNvPr id="8" name="直接连接符 7"/>
          <p:cNvCxnSpPr>
            <a:stCxn id="13313" idx="3"/>
          </p:cNvCxnSpPr>
          <p:nvPr/>
        </p:nvCxnSpPr>
        <p:spPr>
          <a:xfrm>
            <a:off x="6011863" y="758825"/>
            <a:ext cx="431800" cy="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051050" y="1341438"/>
            <a:ext cx="46085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6659563" y="1341438"/>
            <a:ext cx="1587" cy="287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标题 1"/>
          <p:cNvSpPr txBox="1">
            <a:spLocks/>
          </p:cNvSpPr>
          <p:nvPr/>
        </p:nvSpPr>
        <p:spPr>
          <a:xfrm>
            <a:off x="1476375" y="1628775"/>
            <a:ext cx="1223963" cy="5048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600" b="1" dirty="0">
                <a:latin typeface="+mj-lt"/>
                <a:ea typeface="+mj-ea"/>
                <a:cs typeface="+mj-cs"/>
              </a:rPr>
              <a:t>党    群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4427538" y="1052513"/>
            <a:ext cx="0" cy="288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2051050" y="1341438"/>
            <a:ext cx="0" cy="287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>
            <a:off x="900113" y="2349500"/>
            <a:ext cx="2232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3132138" y="2349500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900113" y="2349500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标题 1"/>
          <p:cNvSpPr txBox="1">
            <a:spLocks/>
          </p:cNvSpPr>
          <p:nvPr/>
        </p:nvSpPr>
        <p:spPr>
          <a:xfrm>
            <a:off x="539750" y="2565400"/>
            <a:ext cx="863600" cy="442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党支部</a:t>
            </a:r>
          </a:p>
        </p:txBody>
      </p:sp>
      <p:sp>
        <p:nvSpPr>
          <p:cNvPr id="62" name="标题 1"/>
          <p:cNvSpPr txBox="1">
            <a:spLocks/>
          </p:cNvSpPr>
          <p:nvPr/>
        </p:nvSpPr>
        <p:spPr>
          <a:xfrm>
            <a:off x="1692275" y="2565400"/>
            <a:ext cx="792163" cy="442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工  会</a:t>
            </a:r>
          </a:p>
        </p:txBody>
      </p:sp>
      <p:sp>
        <p:nvSpPr>
          <p:cNvPr id="63" name="标题 1"/>
          <p:cNvSpPr txBox="1">
            <a:spLocks/>
          </p:cNvSpPr>
          <p:nvPr/>
        </p:nvSpPr>
        <p:spPr>
          <a:xfrm>
            <a:off x="2700338" y="2565400"/>
            <a:ext cx="792162" cy="442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团支部</a:t>
            </a:r>
          </a:p>
        </p:txBody>
      </p:sp>
      <p:cxnSp>
        <p:nvCxnSpPr>
          <p:cNvPr id="66" name="直接连接符 65"/>
          <p:cNvCxnSpPr/>
          <p:nvPr/>
        </p:nvCxnSpPr>
        <p:spPr>
          <a:xfrm>
            <a:off x="6659563" y="2133600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>
            <a:off x="3132138" y="2997200"/>
            <a:ext cx="0" cy="144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标题 1"/>
          <p:cNvSpPr txBox="1">
            <a:spLocks/>
          </p:cNvSpPr>
          <p:nvPr/>
        </p:nvSpPr>
        <p:spPr>
          <a:xfrm>
            <a:off x="7524750" y="1484313"/>
            <a:ext cx="1368425" cy="10810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书记：戴宇东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副书记：许勇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委员：余忠杰、周丽娟、贾璐</a:t>
            </a:r>
          </a:p>
        </p:txBody>
      </p:sp>
      <p:sp>
        <p:nvSpPr>
          <p:cNvPr id="78" name="标题 1"/>
          <p:cNvSpPr txBox="1">
            <a:spLocks/>
          </p:cNvSpPr>
          <p:nvPr/>
        </p:nvSpPr>
        <p:spPr>
          <a:xfrm>
            <a:off x="6011863" y="2565400"/>
            <a:ext cx="1152525" cy="442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纪检办公室</a:t>
            </a:r>
          </a:p>
        </p:txBody>
      </p:sp>
      <p:cxnSp>
        <p:nvCxnSpPr>
          <p:cNvPr id="82" name="直接连接符 81"/>
          <p:cNvCxnSpPr/>
          <p:nvPr/>
        </p:nvCxnSpPr>
        <p:spPr>
          <a:xfrm>
            <a:off x="720725" y="3284538"/>
            <a:ext cx="57959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/>
        </p:nvCxnSpPr>
        <p:spPr>
          <a:xfrm>
            <a:off x="720725" y="3284538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标题 1"/>
          <p:cNvSpPr txBox="1">
            <a:spLocks/>
          </p:cNvSpPr>
          <p:nvPr/>
        </p:nvSpPr>
        <p:spPr>
          <a:xfrm>
            <a:off x="179388" y="3500438"/>
            <a:ext cx="1728787" cy="10080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第一党支部（</a:t>
            </a:r>
            <a:r>
              <a:rPr lang="en-US" altLang="zh-CN" sz="1400" b="1" dirty="0">
                <a:latin typeface="+mj-lt"/>
                <a:ea typeface="+mj-ea"/>
                <a:cs typeface="+mj-cs"/>
              </a:rPr>
              <a:t>27</a:t>
            </a:r>
            <a:r>
              <a:rPr lang="zh-CN" altLang="en-US" sz="1400" b="1" dirty="0">
                <a:latin typeface="+mj-lt"/>
                <a:ea typeface="+mj-ea"/>
                <a:cs typeface="+mj-cs"/>
              </a:rPr>
              <a:t>人）</a:t>
            </a:r>
            <a:endParaRPr lang="en-US" altLang="zh-CN" sz="1400" b="1" dirty="0"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书记：陈晓琴</a:t>
            </a:r>
            <a:endParaRPr lang="en-US" altLang="zh-CN" sz="1400" b="1" dirty="0"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 委员：余忠杰</a:t>
            </a:r>
            <a:endParaRPr lang="en-US" altLang="zh-CN" sz="1400" b="1" dirty="0"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zh-CN" sz="1400" b="1" dirty="0">
                <a:latin typeface="+mj-lt"/>
                <a:ea typeface="+mj-ea"/>
                <a:cs typeface="+mj-cs"/>
              </a:rPr>
              <a:t>                </a:t>
            </a:r>
            <a:r>
              <a:rPr lang="zh-CN" altLang="en-US" sz="1400" b="1" dirty="0">
                <a:latin typeface="+mn-lt"/>
                <a:ea typeface="+mn-ea"/>
              </a:rPr>
              <a:t>张嵘嵘</a:t>
            </a:r>
            <a:endParaRPr lang="zh-CN" altLang="en-US" sz="1400" b="1" dirty="0">
              <a:latin typeface="+mj-lt"/>
              <a:ea typeface="+mj-ea"/>
              <a:cs typeface="+mj-cs"/>
            </a:endParaRPr>
          </a:p>
        </p:txBody>
      </p:sp>
      <p:cxnSp>
        <p:nvCxnSpPr>
          <p:cNvPr id="86" name="直接连接符 85"/>
          <p:cNvCxnSpPr/>
          <p:nvPr/>
        </p:nvCxnSpPr>
        <p:spPr>
          <a:xfrm>
            <a:off x="2892425" y="3284538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4787900" y="3284538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6516688" y="3284538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标题 1"/>
          <p:cNvSpPr txBox="1">
            <a:spLocks/>
          </p:cNvSpPr>
          <p:nvPr/>
        </p:nvSpPr>
        <p:spPr>
          <a:xfrm>
            <a:off x="1979613" y="3500438"/>
            <a:ext cx="1692275" cy="10080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第二党支部（</a:t>
            </a:r>
            <a:r>
              <a:rPr lang="en-US" altLang="zh-CN" sz="1400" b="1" dirty="0">
                <a:latin typeface="+mj-lt"/>
                <a:ea typeface="+mj-ea"/>
                <a:cs typeface="+mj-cs"/>
              </a:rPr>
              <a:t>28</a:t>
            </a:r>
            <a:r>
              <a:rPr lang="zh-CN" altLang="en-US" sz="1400" b="1" dirty="0">
                <a:latin typeface="+mj-lt"/>
                <a:ea typeface="+mj-ea"/>
                <a:cs typeface="+mj-cs"/>
              </a:rPr>
              <a:t>人</a:t>
            </a:r>
            <a:r>
              <a:rPr lang="zh-CN" altLang="en-US" sz="1400" b="1" dirty="0">
                <a:latin typeface="+mn-lt"/>
                <a:ea typeface="+mn-ea"/>
              </a:rPr>
              <a:t>）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n-lt"/>
                <a:ea typeface="+mn-ea"/>
              </a:rPr>
              <a:t>书记：许      勇</a:t>
            </a:r>
            <a:endParaRPr lang="en-US" altLang="zh-CN" sz="1400" b="1" dirty="0">
              <a:latin typeface="+mn-lt"/>
              <a:ea typeface="+mn-ea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n-lt"/>
                <a:ea typeface="+mn-ea"/>
              </a:rPr>
              <a:t>委员：王晓飞</a:t>
            </a:r>
            <a:endParaRPr lang="en-US" altLang="zh-CN" sz="1400" b="1" dirty="0">
              <a:latin typeface="+mn-lt"/>
              <a:ea typeface="+mn-ea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zh-CN" sz="1400" b="1" dirty="0">
                <a:latin typeface="+mn-lt"/>
                <a:ea typeface="+mn-ea"/>
              </a:rPr>
              <a:t>               </a:t>
            </a:r>
            <a:r>
              <a:rPr lang="zh-CN" altLang="en-US" sz="1400" b="1" dirty="0">
                <a:latin typeface="+mn-lt"/>
                <a:ea typeface="+mn-ea"/>
              </a:rPr>
              <a:t>庞蓉蓉</a:t>
            </a:r>
          </a:p>
        </p:txBody>
      </p:sp>
      <p:sp>
        <p:nvSpPr>
          <p:cNvPr id="98" name="标题 1"/>
          <p:cNvSpPr txBox="1">
            <a:spLocks/>
          </p:cNvSpPr>
          <p:nvPr/>
        </p:nvSpPr>
        <p:spPr>
          <a:xfrm>
            <a:off x="3779838" y="3500438"/>
            <a:ext cx="1728787" cy="10080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第三党支部（</a:t>
            </a:r>
            <a:r>
              <a:rPr lang="en-US" altLang="zh-CN" sz="1400" b="1" dirty="0">
                <a:latin typeface="+mj-lt"/>
                <a:ea typeface="+mj-ea"/>
                <a:cs typeface="+mj-cs"/>
              </a:rPr>
              <a:t>23</a:t>
            </a:r>
            <a:r>
              <a:rPr lang="zh-CN" altLang="en-US" sz="1400" b="1" dirty="0">
                <a:latin typeface="+mj-lt"/>
                <a:ea typeface="+mj-ea"/>
                <a:cs typeface="+mj-cs"/>
              </a:rPr>
              <a:t>人）</a:t>
            </a:r>
            <a:r>
              <a:rPr lang="zh-CN" altLang="en-US" sz="1400" b="1" dirty="0">
                <a:latin typeface="+mn-lt"/>
                <a:ea typeface="+mn-ea"/>
              </a:rPr>
              <a:t>书记：杨      勇</a:t>
            </a:r>
            <a:endParaRPr lang="en-US" altLang="zh-CN" sz="1400" b="1" dirty="0">
              <a:latin typeface="+mn-lt"/>
              <a:ea typeface="+mn-ea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n-lt"/>
                <a:ea typeface="+mn-ea"/>
              </a:rPr>
              <a:t>委员：吴建州</a:t>
            </a:r>
            <a:endParaRPr lang="en-US" altLang="zh-CN" sz="1400" b="1" dirty="0">
              <a:latin typeface="+mn-lt"/>
              <a:ea typeface="+mn-ea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n-lt"/>
                <a:ea typeface="+mn-ea"/>
              </a:rPr>
              <a:t>              贾     璐</a:t>
            </a:r>
            <a:endParaRPr lang="zh-CN" altLang="en-US" sz="1400" b="1" dirty="0">
              <a:latin typeface="+mj-lt"/>
              <a:ea typeface="+mj-ea"/>
              <a:cs typeface="+mj-cs"/>
            </a:endParaRPr>
          </a:p>
        </p:txBody>
      </p:sp>
      <p:cxnSp>
        <p:nvCxnSpPr>
          <p:cNvPr id="100" name="直接连接符 99"/>
          <p:cNvCxnSpPr/>
          <p:nvPr/>
        </p:nvCxnSpPr>
        <p:spPr>
          <a:xfrm>
            <a:off x="539750" y="4508500"/>
            <a:ext cx="0" cy="1657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/>
        </p:nvCxnSpPr>
        <p:spPr>
          <a:xfrm flipV="1">
            <a:off x="539750" y="5157788"/>
            <a:ext cx="1571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标题 1"/>
          <p:cNvSpPr txBox="1">
            <a:spLocks/>
          </p:cNvSpPr>
          <p:nvPr/>
        </p:nvSpPr>
        <p:spPr>
          <a:xfrm>
            <a:off x="684213" y="4724400"/>
            <a:ext cx="1871662" cy="8651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第一党小组（</a:t>
            </a:r>
            <a:r>
              <a:rPr lang="en-US" altLang="zh-CN" sz="1400" b="1" dirty="0">
                <a:latin typeface="+mj-lt"/>
                <a:ea typeface="+mj-ea"/>
                <a:cs typeface="+mj-cs"/>
              </a:rPr>
              <a:t>9</a:t>
            </a:r>
            <a:r>
              <a:rPr lang="zh-CN" altLang="en-US" sz="1400" b="1" dirty="0">
                <a:latin typeface="+mj-lt"/>
                <a:ea typeface="+mj-ea"/>
                <a:cs typeface="+mj-cs"/>
              </a:rPr>
              <a:t>人）</a:t>
            </a:r>
            <a:endParaRPr lang="en-US" altLang="zh-CN" sz="14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组长：张珂</a:t>
            </a:r>
            <a:endParaRPr lang="en-US" altLang="zh-CN" sz="14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科室：体采科、血源科</a:t>
            </a:r>
            <a:endParaRPr lang="en-US" altLang="zh-CN" sz="14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             南部采血科</a:t>
            </a:r>
          </a:p>
        </p:txBody>
      </p:sp>
      <p:cxnSp>
        <p:nvCxnSpPr>
          <p:cNvPr id="105" name="直接连接符 104"/>
          <p:cNvCxnSpPr/>
          <p:nvPr/>
        </p:nvCxnSpPr>
        <p:spPr>
          <a:xfrm flipV="1">
            <a:off x="539750" y="6164263"/>
            <a:ext cx="157163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标题 1"/>
          <p:cNvSpPr txBox="1">
            <a:spLocks/>
          </p:cNvSpPr>
          <p:nvPr/>
        </p:nvSpPr>
        <p:spPr>
          <a:xfrm>
            <a:off x="684213" y="5732463"/>
            <a:ext cx="1871662" cy="9366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第二党小组（</a:t>
            </a:r>
            <a:r>
              <a:rPr lang="en-US" altLang="zh-CN" sz="1300" b="1" dirty="0">
                <a:latin typeface="+mj-lt"/>
                <a:ea typeface="+mj-ea"/>
                <a:cs typeface="+mj-cs"/>
              </a:rPr>
              <a:t>18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人）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组长：沈燕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科室：计供科、机采科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zh-CN" sz="1300" b="1" dirty="0">
                <a:latin typeface="+mj-lt"/>
                <a:ea typeface="+mj-ea"/>
                <a:cs typeface="+mj-cs"/>
              </a:rPr>
              <a:t>             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业务办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</p:txBody>
      </p:sp>
      <p:cxnSp>
        <p:nvCxnSpPr>
          <p:cNvPr id="107" name="直接连接符 106"/>
          <p:cNvCxnSpPr/>
          <p:nvPr/>
        </p:nvCxnSpPr>
        <p:spPr>
          <a:xfrm>
            <a:off x="2952750" y="4508500"/>
            <a:ext cx="0" cy="2016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/>
        </p:nvCxnSpPr>
        <p:spPr>
          <a:xfrm flipV="1">
            <a:off x="2952750" y="5013325"/>
            <a:ext cx="15716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标题 1"/>
          <p:cNvSpPr txBox="1">
            <a:spLocks/>
          </p:cNvSpPr>
          <p:nvPr/>
        </p:nvSpPr>
        <p:spPr>
          <a:xfrm>
            <a:off x="3132138" y="4652963"/>
            <a:ext cx="1871662" cy="6477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第一党小组</a:t>
            </a:r>
            <a:r>
              <a:rPr lang="zh-CN" altLang="en-US" sz="1300" b="1" dirty="0">
                <a:latin typeface="+mn-lt"/>
                <a:ea typeface="+mn-ea"/>
              </a:rPr>
              <a:t>（</a:t>
            </a:r>
            <a:r>
              <a:rPr lang="en-US" altLang="zh-CN" sz="1300" b="1" dirty="0">
                <a:latin typeface="+mn-lt"/>
                <a:ea typeface="+mn-ea"/>
              </a:rPr>
              <a:t>7</a:t>
            </a:r>
            <a:r>
              <a:rPr lang="zh-CN" altLang="en-US" sz="1300" b="1" dirty="0">
                <a:latin typeface="+mn-lt"/>
                <a:ea typeface="+mn-ea"/>
              </a:rPr>
              <a:t>人）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组长：鲍晶晶</a:t>
            </a:r>
            <a:endParaRPr lang="en-US" altLang="zh-CN" sz="1300" b="1" dirty="0">
              <a:latin typeface="+mn-lt"/>
              <a:ea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科室：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检验科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</p:txBody>
      </p:sp>
      <p:cxnSp>
        <p:nvCxnSpPr>
          <p:cNvPr id="110" name="直接连接符 109"/>
          <p:cNvCxnSpPr/>
          <p:nvPr/>
        </p:nvCxnSpPr>
        <p:spPr>
          <a:xfrm flipV="1">
            <a:off x="2952750" y="6524625"/>
            <a:ext cx="1571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标题 1"/>
          <p:cNvSpPr txBox="1">
            <a:spLocks/>
          </p:cNvSpPr>
          <p:nvPr/>
        </p:nvSpPr>
        <p:spPr>
          <a:xfrm>
            <a:off x="3132138" y="6021388"/>
            <a:ext cx="1871662" cy="6921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第三党小组（</a:t>
            </a:r>
            <a:r>
              <a:rPr lang="en-US" altLang="zh-CN" sz="1300" b="1" dirty="0">
                <a:latin typeface="+mj-lt"/>
                <a:ea typeface="+mj-ea"/>
                <a:cs typeface="+mj-cs"/>
              </a:rPr>
              <a:t>12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人）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组长：樊珺</a:t>
            </a:r>
            <a:endParaRPr lang="en-US" altLang="zh-CN" sz="1300" b="1" dirty="0">
              <a:latin typeface="+mn-lt"/>
              <a:ea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科室：纪检办、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总务科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</p:txBody>
      </p:sp>
      <p:sp>
        <p:nvSpPr>
          <p:cNvPr id="112" name="标题 1"/>
          <p:cNvSpPr txBox="1">
            <a:spLocks/>
          </p:cNvSpPr>
          <p:nvPr/>
        </p:nvSpPr>
        <p:spPr>
          <a:xfrm>
            <a:off x="3132138" y="5373688"/>
            <a:ext cx="1860550" cy="6477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第二党小组（</a:t>
            </a:r>
            <a:r>
              <a:rPr lang="en-US" altLang="zh-CN" sz="1300" b="1" dirty="0">
                <a:latin typeface="+mj-lt"/>
                <a:ea typeface="+mj-ea"/>
                <a:cs typeface="+mj-cs"/>
              </a:rPr>
              <a:t>9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人）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组长：达倩倩</a:t>
            </a:r>
            <a:endParaRPr lang="en-US" altLang="zh-CN" sz="1300" b="1" dirty="0">
              <a:latin typeface="+mn-lt"/>
              <a:ea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科室：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成分科、科教科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</p:txBody>
      </p:sp>
      <p:cxnSp>
        <p:nvCxnSpPr>
          <p:cNvPr id="113" name="直接连接符 112"/>
          <p:cNvCxnSpPr/>
          <p:nvPr/>
        </p:nvCxnSpPr>
        <p:spPr>
          <a:xfrm flipV="1">
            <a:off x="2952750" y="5732463"/>
            <a:ext cx="157163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5256213" y="4508500"/>
            <a:ext cx="0" cy="1668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 flipV="1">
            <a:off x="5256213" y="5084763"/>
            <a:ext cx="158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标题 1"/>
          <p:cNvSpPr txBox="1">
            <a:spLocks/>
          </p:cNvSpPr>
          <p:nvPr/>
        </p:nvSpPr>
        <p:spPr>
          <a:xfrm>
            <a:off x="5472113" y="4724400"/>
            <a:ext cx="1931987" cy="8651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第一党小组（</a:t>
            </a:r>
            <a:r>
              <a:rPr lang="en-US" altLang="zh-CN" sz="1300" b="1" dirty="0">
                <a:latin typeface="+mj-lt"/>
                <a:ea typeface="+mj-ea"/>
                <a:cs typeface="+mj-cs"/>
              </a:rPr>
              <a:t>11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人）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组长：齐虹</a:t>
            </a:r>
            <a:endParaRPr lang="en-US" altLang="zh-CN" sz="1300" b="1" dirty="0">
              <a:latin typeface="+mn-lt"/>
              <a:ea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科室： 党委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办、 纪检办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zh-CN" sz="1300" b="1" dirty="0">
                <a:latin typeface="+mj-lt"/>
                <a:ea typeface="+mj-ea"/>
                <a:cs typeface="+mj-cs"/>
              </a:rPr>
              <a:t>              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行政办、信息科</a:t>
            </a:r>
          </a:p>
        </p:txBody>
      </p:sp>
      <p:cxnSp>
        <p:nvCxnSpPr>
          <p:cNvPr id="118" name="直接连接符 117"/>
          <p:cNvCxnSpPr/>
          <p:nvPr/>
        </p:nvCxnSpPr>
        <p:spPr>
          <a:xfrm flipV="1">
            <a:off x="5256213" y="6165850"/>
            <a:ext cx="158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标题 1"/>
          <p:cNvSpPr txBox="1">
            <a:spLocks/>
          </p:cNvSpPr>
          <p:nvPr/>
        </p:nvSpPr>
        <p:spPr>
          <a:xfrm>
            <a:off x="5472113" y="5732463"/>
            <a:ext cx="1944687" cy="9699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第二党小组（</a:t>
            </a:r>
            <a:r>
              <a:rPr lang="en-US" altLang="zh-CN" sz="1300" b="1" dirty="0">
                <a:latin typeface="+mj-lt"/>
                <a:ea typeface="+mj-ea"/>
                <a:cs typeface="+mj-cs"/>
              </a:rPr>
              <a:t>12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人）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组长：杜海林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1300" b="1" dirty="0">
                <a:latin typeface="+mn-lt"/>
                <a:ea typeface="+mn-ea"/>
              </a:rPr>
              <a:t>科室：</a:t>
            </a:r>
            <a:r>
              <a:rPr lang="zh-CN" altLang="en-US" sz="1300" b="1" dirty="0">
                <a:latin typeface="+mj-lt"/>
                <a:ea typeface="+mj-ea"/>
                <a:cs typeface="+mj-cs"/>
              </a:rPr>
              <a:t>财务科、 审计科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1300" b="1" dirty="0">
                <a:latin typeface="+mj-lt"/>
                <a:ea typeface="+mj-ea"/>
                <a:cs typeface="+mj-cs"/>
              </a:rPr>
              <a:t>             研究室、质管科</a:t>
            </a:r>
            <a:endParaRPr lang="en-US" altLang="zh-CN" sz="1300" b="1" dirty="0">
              <a:latin typeface="+mj-lt"/>
              <a:ea typeface="+mj-ea"/>
              <a:cs typeface="+mj-cs"/>
            </a:endParaRPr>
          </a:p>
        </p:txBody>
      </p:sp>
      <p:sp>
        <p:nvSpPr>
          <p:cNvPr id="80" name="标题 1"/>
          <p:cNvSpPr txBox="1">
            <a:spLocks/>
          </p:cNvSpPr>
          <p:nvPr/>
        </p:nvSpPr>
        <p:spPr>
          <a:xfrm>
            <a:off x="5580063" y="3500438"/>
            <a:ext cx="1800225" cy="10080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离退休党支部（</a:t>
            </a:r>
            <a:r>
              <a:rPr lang="en-US" altLang="zh-CN" sz="1400" b="1" dirty="0">
                <a:latin typeface="+mj-lt"/>
                <a:ea typeface="+mj-ea"/>
                <a:cs typeface="+mj-cs"/>
              </a:rPr>
              <a:t>39</a:t>
            </a:r>
            <a:r>
              <a:rPr lang="zh-CN" altLang="en-US" sz="1400" b="1" dirty="0">
                <a:latin typeface="+mj-lt"/>
                <a:ea typeface="+mj-ea"/>
                <a:cs typeface="+mj-cs"/>
              </a:rPr>
              <a:t>人）</a:t>
            </a:r>
            <a:r>
              <a:rPr lang="zh-CN" altLang="en-US" sz="1400" b="1" dirty="0">
                <a:latin typeface="+mn-lt"/>
                <a:ea typeface="+mn-ea"/>
              </a:rPr>
              <a:t>书记：周丽娟 </a:t>
            </a:r>
            <a:endParaRPr lang="en-US" altLang="zh-CN" sz="1400" b="1" dirty="0">
              <a:latin typeface="+mn-lt"/>
              <a:ea typeface="+mn-ea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n-lt"/>
                <a:ea typeface="+mn-ea"/>
              </a:rPr>
              <a:t>委员：马贵明</a:t>
            </a:r>
            <a:endParaRPr lang="en-US" altLang="zh-CN" sz="1400" b="1" dirty="0">
              <a:latin typeface="+mn-lt"/>
              <a:ea typeface="+mn-ea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zh-CN" sz="1400" b="1" dirty="0">
                <a:latin typeface="+mn-lt"/>
                <a:ea typeface="+mn-ea"/>
              </a:rPr>
              <a:t>              </a:t>
            </a:r>
            <a:r>
              <a:rPr lang="zh-CN" altLang="en-US" sz="1400" b="1" dirty="0">
                <a:latin typeface="+mn-lt"/>
                <a:ea typeface="+mn-ea"/>
              </a:rPr>
              <a:t>王宁武</a:t>
            </a:r>
            <a:endParaRPr lang="zh-CN" altLang="en-US" sz="1400" b="1" dirty="0">
              <a:latin typeface="+mj-lt"/>
              <a:ea typeface="+mj-ea"/>
              <a:cs typeface="+mj-cs"/>
            </a:endParaRPr>
          </a:p>
        </p:txBody>
      </p:sp>
      <p:sp>
        <p:nvSpPr>
          <p:cNvPr id="65" name="标题 1"/>
          <p:cNvSpPr txBox="1">
            <a:spLocks/>
          </p:cNvSpPr>
          <p:nvPr/>
        </p:nvSpPr>
        <p:spPr>
          <a:xfrm>
            <a:off x="5940425" y="1628775"/>
            <a:ext cx="1295400" cy="5159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600" b="1" dirty="0">
                <a:latin typeface="+mj-lt"/>
                <a:ea typeface="+mj-ea"/>
                <a:cs typeface="+mj-cs"/>
              </a:rPr>
              <a:t>纪    委</a:t>
            </a:r>
          </a:p>
        </p:txBody>
      </p:sp>
      <p:cxnSp>
        <p:nvCxnSpPr>
          <p:cNvPr id="69" name="直接连接符 68"/>
          <p:cNvCxnSpPr/>
          <p:nvPr/>
        </p:nvCxnSpPr>
        <p:spPr>
          <a:xfrm>
            <a:off x="6659563" y="2349500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900113" y="3068638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>
            <a:off x="2051050" y="2133600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>
            <a:off x="2051050" y="2349500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4427538" y="1341438"/>
            <a:ext cx="0" cy="1223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标题 1"/>
          <p:cNvSpPr txBox="1">
            <a:spLocks/>
          </p:cNvSpPr>
          <p:nvPr/>
        </p:nvSpPr>
        <p:spPr>
          <a:xfrm>
            <a:off x="3924300" y="2565400"/>
            <a:ext cx="1152525" cy="442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1400" b="1" dirty="0">
                <a:latin typeface="+mj-lt"/>
                <a:ea typeface="+mj-ea"/>
                <a:cs typeface="+mj-cs"/>
              </a:rPr>
              <a:t>党委办公室</a:t>
            </a:r>
          </a:p>
        </p:txBody>
      </p:sp>
      <p:cxnSp>
        <p:nvCxnSpPr>
          <p:cNvPr id="53" name="直接连接符 52"/>
          <p:cNvCxnSpPr/>
          <p:nvPr/>
        </p:nvCxnSpPr>
        <p:spPr>
          <a:xfrm>
            <a:off x="7235825" y="1916113"/>
            <a:ext cx="288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>
          <a:xfrm>
            <a:off x="3132138" y="3141663"/>
            <a:ext cx="43195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标题 1"/>
          <p:cNvSpPr txBox="1">
            <a:spLocks/>
          </p:cNvSpPr>
          <p:nvPr/>
        </p:nvSpPr>
        <p:spPr>
          <a:xfrm>
            <a:off x="7451725" y="2852738"/>
            <a:ext cx="1441450" cy="10810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书记：段志倩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副书记：应上云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委员：徐澄乐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zh-CN" sz="1400" dirty="0">
                <a:latin typeface="黑体" pitchFamily="49" charset="-122"/>
                <a:ea typeface="黑体" pitchFamily="49" charset="-122"/>
                <a:cs typeface="+mj-cs"/>
              </a:rPr>
              <a:t>      </a:t>
            </a: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杨杰</a:t>
            </a:r>
          </a:p>
        </p:txBody>
      </p:sp>
      <p:cxnSp>
        <p:nvCxnSpPr>
          <p:cNvPr id="81" name="直接连接符 80"/>
          <p:cNvCxnSpPr/>
          <p:nvPr/>
        </p:nvCxnSpPr>
        <p:spPr>
          <a:xfrm>
            <a:off x="2051050" y="2997200"/>
            <a:ext cx="0" cy="144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>
            <a:off x="323850" y="3141663"/>
            <a:ext cx="172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>
            <a:off x="323850" y="2205038"/>
            <a:ext cx="0" cy="93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标题 1"/>
          <p:cNvSpPr txBox="1">
            <a:spLocks/>
          </p:cNvSpPr>
          <p:nvPr/>
        </p:nvSpPr>
        <p:spPr>
          <a:xfrm>
            <a:off x="179388" y="765175"/>
            <a:ext cx="1260475" cy="14398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/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主席：谈维</a:t>
            </a:r>
            <a:endParaRPr lang="en-US" altLang="zh-CN" sz="1400" dirty="0">
              <a:latin typeface="黑体" pitchFamily="49" charset="-122"/>
              <a:ea typeface="黑体" pitchFamily="49" charset="-122"/>
              <a:cs typeface="+mj-cs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委员：杨勇、齐虹、周丽娟、</a:t>
            </a: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庞蓉蓉、</a:t>
            </a:r>
            <a:r>
              <a:rPr lang="zh-CN" altLang="en-US" sz="1400" dirty="0">
                <a:latin typeface="黑体" pitchFamily="49" charset="-122"/>
                <a:ea typeface="黑体" pitchFamily="49" charset="-122"/>
                <a:cs typeface="+mj-cs"/>
              </a:rPr>
              <a:t>原勇、浦磊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363</Words>
  <Application>Microsoft Office PowerPoint</Application>
  <PresentationFormat>全屏显示(4:3)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Calibri</vt:lpstr>
      <vt:lpstr>宋体</vt:lpstr>
      <vt:lpstr>Arial</vt:lpstr>
      <vt:lpstr>黑体</vt:lpstr>
      <vt:lpstr>Office 主题</vt:lpstr>
      <vt:lpstr>中共南京红十字血液中心委员会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中共南京红十字血液中心委员会</dc:title>
  <dc:creator>user</dc:creator>
  <cp:lastModifiedBy>hp</cp:lastModifiedBy>
  <cp:revision>57</cp:revision>
  <dcterms:created xsi:type="dcterms:W3CDTF">2018-03-14T07:13:19Z</dcterms:created>
  <dcterms:modified xsi:type="dcterms:W3CDTF">2022-04-06T08:02:29Z</dcterms:modified>
</cp:coreProperties>
</file>